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0" r:id="rId1"/>
  </p:sldMasterIdLst>
  <p:notesMasterIdLst>
    <p:notesMasterId r:id="rId26"/>
  </p:notesMasterIdLst>
  <p:sldIdLst>
    <p:sldId id="256" r:id="rId2"/>
    <p:sldId id="28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80" r:id="rId12"/>
    <p:sldId id="264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54023D6E-4C03-42D9-947D-1EE38DE9E42C}">
          <p14:sldIdLst>
            <p14:sldId id="256"/>
            <p14:sldId id="281"/>
            <p14:sldId id="257"/>
            <p14:sldId id="258"/>
            <p14:sldId id="259"/>
            <p14:sldId id="260"/>
            <p14:sldId id="261"/>
            <p14:sldId id="262"/>
            <p14:sldId id="263"/>
          </p14:sldIdLst>
        </p14:section>
        <p14:section name="Untitled Section" id="{A3355F45-7242-4A63-9C68-801DE5459C05}">
          <p14:sldIdLst>
            <p14:sldId id="265"/>
            <p14:sldId id="280"/>
            <p14:sldId id="264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9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4FCC93-2A2A-4B4B-B32F-AEF4EDA58664}" v="39" dt="2020-10-23T00:42:39.103"/>
  </p1510:revLst>
</p1510:revInfo>
</file>

<file path=ppt/tableStyles.xml><?xml version="1.0" encoding="utf-8"?>
<a:tblStyleLst xmlns:a="http://schemas.openxmlformats.org/drawingml/2006/main" def="{A71D5EF5-595C-4DCC-BABB-C1FCDDAE8200}">
  <a:tblStyle styleId="{A71D5EF5-595C-4DCC-BABB-C1FCDDAE820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642" autoAdjust="0"/>
  </p:normalViewPr>
  <p:slideViewPr>
    <p:cSldViewPr snapToGrid="0">
      <p:cViewPr varScale="1">
        <p:scale>
          <a:sx n="68" d="100"/>
          <a:sy n="68" d="100"/>
        </p:scale>
        <p:origin x="234" y="48"/>
      </p:cViewPr>
      <p:guideLst>
        <p:guide orient="horz"/>
        <p:guide orient="horz" pos="22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452148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237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0513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8623a2bef4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8623a2bef4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5123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8798eb4c4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8798eb4c4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964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8623a2bef4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8623a2bef4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70849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8623a2bef4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8623a2bef4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53712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8623a2bef4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8623a2bef4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18009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8623a2bef4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8623a2bef4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92087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8798eb4c4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8798eb4c4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2745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8798eb4c44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8798eb4c44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4542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8798eb4c4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8798eb4c4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0143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9094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8798eb4c4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8798eb4c4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51794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8798eb4c44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8798eb4c44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87864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8798eb4c44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8798eb4c44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3006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8798eb4c44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8798eb4c44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1984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9455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738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388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798eb4c4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798eb4c4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8761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8290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8623a2bef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8623a2bef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2390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7129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" name="Google Shape;44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26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1" name="Google Shape;461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3" name="Google Shape;463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8" name="Google Shape;508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0" name="Google Shape;510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7" name="Google Shape;587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9" name="Google Shape;589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1" name="Google Shape;611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3" name="Google Shape;633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8" name="Google Shape;678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0" name="Google Shape;68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3" name="Google Shape;703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5" name="Google Shape;70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8" name="Google Shape;728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0" name="Google Shape;730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3" name="Google Shape;753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5" name="Google Shape;755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3" name="Google Shape;783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1" name="Google Shape;81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9" name="Google Shape;83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0" name="Google Shape;84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2" name="Google Shape;862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4" name="Google Shape;864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6" name="Google Shape;866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5" name="Google Shape;895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7" name="Google Shape;897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6" name="Google Shape;926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8" name="Google Shape;928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7" name="Google Shape;957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9" name="Google Shape;959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7" name="Google Shape;987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5" r:id="rId17"/>
    <p:sldLayoutId id="2147483666" r:id="rId18"/>
    <p:sldLayoutId id="2147483668" r:id="rId19"/>
    <p:sldLayoutId id="2147483669" r:id="rId20"/>
    <p:sldLayoutId id="2147483670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699" r:id="rId49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raw.io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>
            <a:spLocks noGrp="1"/>
          </p:cNvSpPr>
          <p:nvPr>
            <p:ph type="title"/>
          </p:nvPr>
        </p:nvSpPr>
        <p:spPr>
          <a:xfrm>
            <a:off x="274350" y="1051560"/>
            <a:ext cx="8595300" cy="38650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Capstone Engagement</a:t>
            </a:r>
            <a:endParaRPr sz="31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31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37160" y="0"/>
            <a:ext cx="9293460" cy="508675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</a:rPr>
              <a:t>Exploitation: [Weak Password,unauthorized file Upload]</a:t>
            </a:r>
            <a:endParaRPr sz="2000" dirty="0"/>
          </a:p>
        </p:txBody>
      </p:sp>
      <p:sp>
        <p:nvSpPr>
          <p:cNvPr id="1132" name="Google Shape;1132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3" name="Google Shape;1133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724275" y="1480623"/>
            <a:ext cx="2371500" cy="327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By using wordlist to get the password of the user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(Ashton)</a:t>
            </a: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Executing Hydra brute force dictionary attack bash tool to get password for Ashton’s account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3496050" y="1537455"/>
            <a:ext cx="2428500" cy="3164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- Password for Ashton was found in ‘</a:t>
            </a:r>
            <a:r>
              <a:rPr lang="en-US" sz="1200" dirty="0" err="1"/>
              <a:t>rockyou</a:t>
            </a:r>
            <a:r>
              <a:rPr lang="en-US" sz="1200" dirty="0"/>
              <a:t>’ dictionary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 dirty="0"/>
              <a:t>Access to the /</a:t>
            </a:r>
            <a:r>
              <a:rPr lang="en-US" sz="1200" dirty="0" err="1"/>
              <a:t>secret_folder</a:t>
            </a:r>
            <a:r>
              <a:rPr lang="en-US" sz="1200" dirty="0"/>
              <a:t>/ was achieved. 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 dirty="0"/>
              <a:t>Access info for /</a:t>
            </a:r>
            <a:r>
              <a:rPr lang="en-US" sz="1200" dirty="0" err="1"/>
              <a:t>webdav</a:t>
            </a:r>
            <a:r>
              <a:rPr lang="en-US" sz="1200" dirty="0"/>
              <a:t>/ system was found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 -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Hash for Ryan’s password was found and cracked allowing access to </a:t>
            </a:r>
            <a:r>
              <a:rPr lang="en-US" sz="1200" dirty="0" err="1"/>
              <a:t>webdav</a:t>
            </a:r>
            <a:endParaRPr lang="en"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6" name="Google Shape;1146;p63"/>
          <p:cNvSpPr/>
          <p:nvPr/>
        </p:nvSpPr>
        <p:spPr>
          <a:xfrm flipH="1">
            <a:off x="6401175" y="1481325"/>
            <a:ext cx="2428500" cy="238473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11"/>
              </a:rPr>
              <a:t>hydra -l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11"/>
              </a:rPr>
              <a:t>ashton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11"/>
              </a:rPr>
              <a:t> -P /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11"/>
              </a:rPr>
              <a:t>usr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11"/>
              </a:rPr>
              <a:t>/share/wordlists/rockyou.txt -s 80 -f -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11"/>
              </a:rPr>
              <a:t>vV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11"/>
              </a:rPr>
              <a:t> 192.168.1.105 http-get /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11"/>
              </a:rPr>
              <a:t>company_folders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11"/>
              </a:rPr>
              <a:t>/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11"/>
              </a:rPr>
              <a:t>secret_folder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11"/>
              </a:rPr>
              <a:t>/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4A0B4A-DC96-44B4-8B7B-818A277D3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825" y="3866062"/>
            <a:ext cx="2927459" cy="67592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37160" y="0"/>
            <a:ext cx="9293460" cy="508675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</a:rPr>
              <a:t>Exploitation: [Sensitive Data]</a:t>
            </a:r>
            <a:endParaRPr sz="2000" dirty="0"/>
          </a:p>
        </p:txBody>
      </p:sp>
      <p:sp>
        <p:nvSpPr>
          <p:cNvPr id="1132" name="Google Shape;1132;p63"/>
          <p:cNvSpPr txBox="1">
            <a:spLocks noGrp="1"/>
          </p:cNvSpPr>
          <p:nvPr>
            <p:ph type="subTitle" idx="2"/>
          </p:nvPr>
        </p:nvSpPr>
        <p:spPr>
          <a:xfrm>
            <a:off x="0" y="4998755"/>
            <a:ext cx="9144000" cy="144745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3" name="Google Shape;1133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724275" y="1480623"/>
            <a:ext cx="2371500" cy="327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12"/>
              </a:rPr>
              <a:t>Tools &amp; Processes</a:t>
            </a:r>
            <a:endParaRPr lang="en-US" sz="1800" b="0" i="0" u="none" strike="noStrike" baseline="0" dirty="0">
              <a:solidFill>
                <a:srgbClr val="000000"/>
              </a:solidFill>
              <a:latin typeface="12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11"/>
              </a:rPr>
              <a:t>After gaining access to the Secret Folder we discovered a document telling </a:t>
            </a:r>
            <a:r>
              <a:rPr lang="en-US" sz="1800" dirty="0">
                <a:latin typeface="11"/>
              </a:rPr>
              <a:t>us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11"/>
              </a:rPr>
              <a:t> how to gain access to the Corporate Server.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3571982" y="1478263"/>
            <a:ext cx="2602891" cy="3285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12"/>
              </a:rPr>
              <a:t>Achievements</a:t>
            </a:r>
            <a:endParaRPr lang="en-US" sz="1800" b="0" i="0" u="none" strike="noStrike" baseline="0" dirty="0">
              <a:solidFill>
                <a:srgbClr val="000000"/>
              </a:solidFill>
              <a:latin typeface="12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11"/>
              </a:rPr>
              <a:t>I was able to gain access to the CEO’s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11"/>
              </a:rPr>
              <a:t>WebDav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11"/>
              </a:rPr>
              <a:t> account</a:t>
            </a:r>
            <a:endParaRPr lang="en"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146;p63">
            <a:extLst>
              <a:ext uri="{FF2B5EF4-FFF2-40B4-BE49-F238E27FC236}">
                <a16:creationId xmlns:a16="http://schemas.microsoft.com/office/drawing/2014/main" id="{5AC52222-46B9-467C-8EAA-5860EFDB3770}"/>
              </a:ext>
            </a:extLst>
          </p:cNvPr>
          <p:cNvSpPr/>
          <p:nvPr/>
        </p:nvSpPr>
        <p:spPr>
          <a:xfrm flipH="1">
            <a:off x="6400757" y="1478262"/>
            <a:ext cx="2428500" cy="3154200"/>
          </a:xfrm>
          <a:prstGeom prst="round2DiagRect">
            <a:avLst>
              <a:gd name="adj1" fmla="val 16029"/>
              <a:gd name="adj2" fmla="val 5744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sz="1800" b="0" i="0" u="none" strike="noStrike" baseline="0" dirty="0">
              <a:solidFill>
                <a:srgbClr val="000000"/>
              </a:solidFill>
              <a:latin typeface="11"/>
            </a:endParaRPr>
          </a:p>
          <a:p>
            <a:endParaRPr lang="en-US" dirty="0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457FCFB-0C64-4DDC-AE88-550F861D8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57" y="1600642"/>
            <a:ext cx="2310106" cy="300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906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[Reverse shell/php.shell Backdoor]</a:t>
            </a:r>
            <a:endParaRPr dirty="0"/>
          </a:p>
        </p:txBody>
      </p:sp>
      <p:sp>
        <p:nvSpPr>
          <p:cNvPr id="1111" name="Google Shape;1111;p62"/>
          <p:cNvSpPr txBox="1">
            <a:spLocks noGrp="1"/>
          </p:cNvSpPr>
          <p:nvPr>
            <p:ph type="subTitle" idx="2"/>
          </p:nvPr>
        </p:nvSpPr>
        <p:spPr>
          <a:xfrm>
            <a:off x="-12301" y="4861519"/>
            <a:ext cx="9008019" cy="281981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2" name="Google Shape;1112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Created and uploaded </a:t>
            </a:r>
            <a:r>
              <a:rPr lang="en-US" dirty="0" err="1"/>
              <a:t>msfvenom</a:t>
            </a:r>
            <a:r>
              <a:rPr lang="en-US" dirty="0"/>
              <a:t> payload: php/</a:t>
            </a:r>
            <a:r>
              <a:rPr lang="en-US" dirty="0" err="1"/>
              <a:t>meterpreter</a:t>
            </a:r>
            <a:r>
              <a:rPr lang="en-US" dirty="0"/>
              <a:t>/</a:t>
            </a:r>
            <a:r>
              <a:rPr lang="en-US" dirty="0" err="1"/>
              <a:t>reverse_tcp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Established remote listener.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Executed reverse shell backdoor on Capstone Apache server.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4" name="Google Shape;1114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0" name="Google Shape;1120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Opened a remote backdoor shell to the Capstone Apache server and gained access to root directory on the Capstone 192.168.1.105 server.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2" name="Google Shape;1122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3" name="Google Shape;1123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4" name="Google Shape;1124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5" name="Google Shape;1125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62"/>
          <p:cNvSpPr txBox="1"/>
          <p:nvPr/>
        </p:nvSpPr>
        <p:spPr>
          <a:xfrm>
            <a:off x="6324825" y="1421382"/>
            <a:ext cx="2577947" cy="3440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Roboto"/>
              </a:rPr>
              <a:t>Aftermath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/>
              </a:rPr>
              <a:t>Achieving a shell on the target allows us to view all files and capture the flag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cat flag.txt : </a:t>
            </a:r>
            <a:r>
              <a:rPr lang="en-US" dirty="0">
                <a:solidFill>
                  <a:srgbClr val="FF0000"/>
                </a:solidFill>
              </a:rPr>
              <a:t>b1ng0w@5h1sn@m0</a:t>
            </a:r>
            <a:endParaRPr lang="en-US" b="0" i="0" u="none" strike="noStrike" dirty="0">
              <a:solidFill>
                <a:srgbClr val="FF0000"/>
              </a:solidFill>
              <a:effectLst/>
              <a:latin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E2F287-B019-4888-A9C8-DD09F322F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273" y="3429000"/>
            <a:ext cx="2091956" cy="1062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349911-B5CB-4522-8F32-FB8289B7A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74" y="4341238"/>
            <a:ext cx="8562451" cy="476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64"/>
          <p:cNvSpPr txBox="1">
            <a:spLocks noGrp="1"/>
          </p:cNvSpPr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4" name="Google Shape;1154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13</a:t>
            </a:fld>
            <a:endParaRPr sz="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Analysis: Identifying the Port Scan</a:t>
            </a:r>
            <a:endParaRPr dirty="0"/>
          </a:p>
        </p:txBody>
      </p:sp>
      <p:sp>
        <p:nvSpPr>
          <p:cNvPr id="1160" name="Google Shape;1160;p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.</a:t>
            </a:r>
            <a:endParaRPr sz="1200" dirty="0"/>
          </a:p>
        </p:txBody>
      </p:sp>
      <p:sp>
        <p:nvSpPr>
          <p:cNvPr id="1161" name="Google Shape;1161;p65"/>
          <p:cNvSpPr txBox="1">
            <a:spLocks noGrp="1"/>
          </p:cNvSpPr>
          <p:nvPr>
            <p:ph type="subTitle" idx="2"/>
          </p:nvPr>
        </p:nvSpPr>
        <p:spPr>
          <a:xfrm>
            <a:off x="-12301" y="4864176"/>
            <a:ext cx="9156301" cy="279274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2" name="Google Shape;1162;p65"/>
          <p:cNvSpPr/>
          <p:nvPr/>
        </p:nvSpPr>
        <p:spPr>
          <a:xfrm>
            <a:off x="367350" y="1467800"/>
            <a:ext cx="8409300" cy="3254102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port scan.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3" name="Google Shape;1163;p65"/>
          <p:cNvSpPr txBox="1">
            <a:spLocks noGrp="1"/>
          </p:cNvSpPr>
          <p:nvPr>
            <p:ph type="subTitle" idx="1"/>
          </p:nvPr>
        </p:nvSpPr>
        <p:spPr>
          <a:xfrm>
            <a:off x="367350" y="675976"/>
            <a:ext cx="8255675" cy="64955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 The port scan was peformed by 192.168.1.90 occur</a:t>
            </a:r>
            <a:r>
              <a:rPr lang="en-US" sz="1200" dirty="0"/>
              <a:t>r</a:t>
            </a:r>
            <a:r>
              <a:rPr lang="en" sz="1200" dirty="0"/>
              <a:t>ed at 2:45 Pm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 9,568 Packets, from IP Address: 192.168.1.90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Multiple ports requested at the same time are proof of the port scan.</a:t>
            </a:r>
            <a:endParaRPr sz="1200" dirty="0"/>
          </a:p>
        </p:txBody>
      </p:sp>
      <p:pic>
        <p:nvPicPr>
          <p:cNvPr id="1164" name="Google Shape;11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350" y="734849"/>
            <a:ext cx="442119" cy="538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7536A2A0-B376-4414-999C-1ED1C7B75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51" y="1481137"/>
            <a:ext cx="4473590" cy="3249338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7AC34E6-DE30-4B2D-920B-A3BBE01B3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0941" y="1476374"/>
            <a:ext cx="4315359" cy="338780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1" name="Google Shape;1171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66"/>
          <p:cNvSpPr/>
          <p:nvPr/>
        </p:nvSpPr>
        <p:spPr>
          <a:xfrm>
            <a:off x="367350" y="1467799"/>
            <a:ext cx="8409300" cy="3249599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request for the hidden directory.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3" name="Google Shape;1173;p66"/>
          <p:cNvSpPr txBox="1">
            <a:spLocks noGrp="1"/>
          </p:cNvSpPr>
          <p:nvPr>
            <p:ph type="subTitle" idx="1"/>
          </p:nvPr>
        </p:nvSpPr>
        <p:spPr>
          <a:xfrm>
            <a:off x="763327" y="734848"/>
            <a:ext cx="8606747" cy="732952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The request  for the hidden directory occur</a:t>
            </a:r>
            <a:r>
              <a:rPr lang="en-US" sz="1200" dirty="0"/>
              <a:t>r</a:t>
            </a:r>
            <a:r>
              <a:rPr lang="en" sz="1200" dirty="0"/>
              <a:t>ed at  2:45PM </a:t>
            </a: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 6,197 times were made. </a:t>
            </a:r>
            <a:r>
              <a:rPr lang="en-US" sz="1200" dirty="0"/>
              <a:t>M</a:t>
            </a:r>
            <a:r>
              <a:rPr lang="en" sz="1200" dirty="0"/>
              <a:t>ostly during the brute force attack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The </a:t>
            </a:r>
            <a:r>
              <a:rPr lang="en" sz="1200" b="1" dirty="0"/>
              <a:t>‘’ connect_to_corp_server”  </a:t>
            </a:r>
            <a:r>
              <a:rPr lang="en" sz="1200" dirty="0"/>
              <a:t>file was requested. Which contains instruction to connect to </a:t>
            </a:r>
            <a:r>
              <a:rPr lang="en" sz="1200" b="1" dirty="0"/>
              <a:t>Webdav</a:t>
            </a:r>
            <a:endParaRPr sz="1200" b="1" dirty="0"/>
          </a:p>
        </p:txBody>
      </p:sp>
      <p:pic>
        <p:nvPicPr>
          <p:cNvPr id="1174" name="Google Shape;117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626" y="734849"/>
            <a:ext cx="621494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514AFFC-D671-4B5B-BBAC-84D408758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51" y="1459224"/>
            <a:ext cx="8776650" cy="336113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0" name="Google Shape;1180;p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. </a:t>
            </a:r>
            <a:endParaRPr sz="1200" dirty="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 dirty="0"/>
          </a:p>
        </p:txBody>
      </p:sp>
      <p:sp>
        <p:nvSpPr>
          <p:cNvPr id="1181" name="Google Shape;1181;p67"/>
          <p:cNvSpPr txBox="1">
            <a:spLocks noGrp="1"/>
          </p:cNvSpPr>
          <p:nvPr>
            <p:ph type="subTitle" idx="2"/>
          </p:nvPr>
        </p:nvSpPr>
        <p:spPr>
          <a:xfrm>
            <a:off x="0" y="5094512"/>
            <a:ext cx="9144000" cy="2659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endParaRPr lang="en-US" sz="1600" b="0" dirty="0">
              <a:effectLst/>
            </a:endParaRPr>
          </a:p>
        </p:txBody>
      </p:sp>
      <p:sp>
        <p:nvSpPr>
          <p:cNvPr id="1182" name="Google Shape;1182;p67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brute force attack.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3" name="Google Shape;1183;p67"/>
          <p:cNvSpPr txBox="1">
            <a:spLocks noGrp="1"/>
          </p:cNvSpPr>
          <p:nvPr>
            <p:ph type="subTitle" idx="1"/>
          </p:nvPr>
        </p:nvSpPr>
        <p:spPr>
          <a:xfrm>
            <a:off x="1044950" y="741300"/>
            <a:ext cx="8409300" cy="7265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indent="-167640">
              <a:buSzPts val="1200"/>
              <a:buFont typeface="Arial"/>
              <a:buChar char="●"/>
            </a:pPr>
            <a:r>
              <a:rPr lang="en" sz="1200" dirty="0"/>
              <a:t>10,543 requests were made in the attack.</a:t>
            </a:r>
          </a:p>
          <a:p>
            <a:pPr marL="320040" indent="-167640">
              <a:buSzPts val="1200"/>
              <a:buFont typeface="Arial"/>
              <a:buChar char="●"/>
            </a:pPr>
            <a:r>
              <a:rPr lang="en-US" sz="1200" dirty="0"/>
              <a:t>6,693</a:t>
            </a:r>
            <a:r>
              <a:rPr lang="en" sz="1200" dirty="0"/>
              <a:t> requests were made from the attacker’s IP 192.168.1.90 before he discovered the password</a:t>
            </a:r>
          </a:p>
          <a:p>
            <a:pPr marL="152400">
              <a:buSzPts val="1200"/>
            </a:pPr>
            <a:r>
              <a:rPr lang="en" sz="1200" dirty="0"/>
              <a:t> </a:t>
            </a:r>
            <a:endParaRPr sz="1200" dirty="0"/>
          </a:p>
        </p:txBody>
      </p:sp>
      <p:pic>
        <p:nvPicPr>
          <p:cNvPr id="1184" name="Google Shape;118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350" y="675975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7F2A117-99AE-44F9-825F-6F0F4CE8C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51" y="1467800"/>
            <a:ext cx="8409299" cy="316611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Analysis: Finding the WebDAV Connection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190" name="Google Shape;1190;p6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. </a:t>
            </a:r>
            <a:endParaRPr sz="1200" dirty="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 dirty="0"/>
          </a:p>
        </p:txBody>
      </p:sp>
      <p:sp>
        <p:nvSpPr>
          <p:cNvPr id="1191" name="Google Shape;1191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68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Add a screenshot of Kibana logs depicting the WebDAV connection.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3" name="Google Shape;1193;p68"/>
          <p:cNvSpPr txBox="1">
            <a:spLocks noGrp="1"/>
          </p:cNvSpPr>
          <p:nvPr>
            <p:ph type="subTitle" idx="1"/>
          </p:nvPr>
        </p:nvSpPr>
        <p:spPr>
          <a:xfrm>
            <a:off x="367350" y="675976"/>
            <a:ext cx="9086900" cy="64955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28 requests were made to this directory /webdav. 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/>
              <a:t>Backdoor payload </a:t>
            </a:r>
            <a:r>
              <a:rPr lang="en-US" sz="1200" dirty="0" err="1"/>
              <a:t>shell.php</a:t>
            </a:r>
            <a:r>
              <a:rPr lang="en-US" sz="1200" dirty="0"/>
              <a:t> was uploaded on June 18, 2020 at 1:34:34 </a:t>
            </a:r>
            <a:endParaRPr sz="1200" dirty="0"/>
          </a:p>
        </p:txBody>
      </p:sp>
      <p:pic>
        <p:nvPicPr>
          <p:cNvPr id="1194" name="Google Shape;119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350" y="675974"/>
            <a:ext cx="424701" cy="649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62708878-4BAB-41E0-91EE-2AD527FC3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50" y="1428750"/>
            <a:ext cx="8409300" cy="23841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Google Shape;1199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69"/>
          <p:cNvSpPr txBox="1">
            <a:spLocks noGrp="1"/>
          </p:cNvSpPr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1" name="Google Shape;1201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18</a:t>
            </a:fld>
            <a:endParaRPr sz="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07" name="Google Shape;1207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70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port scans?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- </a:t>
            </a:r>
            <a:r>
              <a:rPr lang="en-US" sz="1400" dirty="0"/>
              <a:t>Alert email and log when &gt; 3 none port 403 or port 80 scans detected at the same timestamp from the same IP occur.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threshold would you set to activate this alarm?</a:t>
            </a:r>
          </a:p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Roboto"/>
              </a:rPr>
              <a:t>- Alarms should fire if a given IP address sends more than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Roboto"/>
              </a:rPr>
              <a:t>10 requests per second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Roboto"/>
              </a:rPr>
              <a:t> for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Roboto"/>
              </a:rPr>
              <a:t>more than 5 seconds</a:t>
            </a:r>
            <a:endParaRPr lang="en-US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09" name="Google Shape;1209;p70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configurations can be set on the host to mitigate port scans?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1400" dirty="0"/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Roboto"/>
              </a:rPr>
              <a:t>-The local firewall can be used to throttle incoming connections</a:t>
            </a:r>
            <a:endParaRPr lang="en-US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Roboto"/>
              </a:rPr>
              <a:t>-ICMP traffic can be filtered</a:t>
            </a:r>
            <a:endParaRPr lang="en-US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Roboto"/>
              </a:rPr>
              <a:t>An IP whitelist can be enabled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/>
              <a:t>IPtables</a:t>
            </a:r>
            <a:r>
              <a:rPr lang="en-US" sz="1400" dirty="0"/>
              <a:t>/Firewall port blocking and scan delay are effective port scan mitigation techniques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C89A74-889D-4799-8D5E-FE8572EB5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Red Team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Blue Team Exercise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671EA13-D274-4255-B57A-64902461A3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Objective Summary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A5A8F05-7E1F-4025-9304-8A448B457D09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E123A53-5E47-48D3-A4CE-757C9D792A1B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n-US" sz="1600" b="1" dirty="0"/>
              <a:t>Weak passwords discovered through brute force login</a:t>
            </a:r>
            <a:r>
              <a:rPr lang="en-US" dirty="0"/>
              <a:t>		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8DC01A40-C577-4DCA-BF91-6B34EF8E9F82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en-US" sz="1600" b="1" dirty="0"/>
              <a:t>Password using weak encryption easily cracked</a:t>
            </a:r>
            <a:r>
              <a:rPr lang="en-US" dirty="0"/>
              <a:t>	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E9215274-7CF6-433D-ACB5-F2D874553144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lang="en-US" sz="1600" b="1" dirty="0"/>
              <a:t>Password hashes discovered in easily accessible folders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282320E5-59A0-4A96-938D-567A61BFCBD8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r>
              <a:rPr lang="en-US" sz="1600" b="1" dirty="0"/>
              <a:t>Hidden folders easily discovered and unprotected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F457025C-51FD-4C59-ADE6-0AA4DA633341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r>
              <a:rPr lang="en-US" sz="1600" b="1" dirty="0"/>
              <a:t>Red Team was able to exploit vulnerabilities and capture the flag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E60B6EF2-6ECD-4809-815F-21DF7B5EC5EB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r>
              <a:rPr lang="en-US" sz="1600" b="1" dirty="0"/>
              <a:t>Blue team detected the attack through analysis. But not prevent it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FA339CAD-5C82-406C-A910-579284442249}"/>
              </a:ext>
            </a:extLst>
          </p:cNvPr>
          <p:cNvSpPr>
            <a:spLocks noGrp="1"/>
          </p:cNvSpPr>
          <p:nvPr>
            <p:ph type="subTitle" idx="9"/>
          </p:nvPr>
        </p:nvSpPr>
        <p:spPr/>
        <p:txBody>
          <a:bodyPr/>
          <a:lstStyle/>
          <a:p>
            <a:r>
              <a:rPr lang="en-US" sz="1600" b="1" dirty="0"/>
              <a:t>If this was a real successful attack, company’s Data, reputation, and revenue will be lost.</a:t>
            </a:r>
          </a:p>
        </p:txBody>
      </p:sp>
    </p:spTree>
    <p:extLst>
      <p:ext uri="{BB962C8B-B14F-4D97-AF65-F5344CB8AC3E}">
        <p14:creationId xmlns:p14="http://schemas.microsoft.com/office/powerpoint/2010/main" val="2086036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215" name="Google Shape;1215;p71"/>
          <p:cNvSpPr txBox="1">
            <a:spLocks noGrp="1"/>
          </p:cNvSpPr>
          <p:nvPr>
            <p:ph type="subTitle" idx="1"/>
          </p:nvPr>
        </p:nvSpPr>
        <p:spPr>
          <a:xfrm>
            <a:off x="-12300" y="4790942"/>
            <a:ext cx="9168600" cy="78561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16" name="Google Shape;1216;p71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4064254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unauthorized access? </a:t>
            </a:r>
            <a:endParaRPr lang="en-US" sz="1400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Roboto"/>
              </a:rPr>
              <a:t> Whitelist authorized IP addresses</a:t>
            </a:r>
            <a:endParaRPr lang="en-US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Roboto"/>
              </a:rPr>
              <a:t> Trip alarm if an IP not on the whitelist attempts to connect. IP other than 192.168.1.105</a:t>
            </a:r>
            <a:endParaRPr lang="en-US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What threshold would you set to activate this alarm? </a:t>
            </a:r>
            <a:endParaRPr lang="en-US" sz="1400" dirty="0"/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Roboto"/>
              </a:rPr>
              <a:t>This is a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Roboto"/>
              </a:rPr>
              <a:t>binary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Roboto"/>
              </a:rPr>
              <a:t> alarm: If the incoming IP is </a:t>
            </a:r>
            <a:r>
              <a:rPr lang="en-US" sz="1400" b="0" i="1" u="none" strike="noStrike" dirty="0">
                <a:solidFill>
                  <a:srgbClr val="000000"/>
                </a:solidFill>
                <a:effectLst/>
                <a:latin typeface="Roboto"/>
              </a:rPr>
              <a:t>not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Roboto"/>
              </a:rPr>
              <a:t> whitelisted, it fires. Otherwise, it does not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/>
              </a:rPr>
              <a:t>.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br>
              <a:rPr lang="en-US" sz="2000" b="0" dirty="0">
                <a:effectLst/>
              </a:rPr>
            </a:b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17" name="Google Shape;1217;p71"/>
          <p:cNvSpPr txBox="1">
            <a:spLocks noGrp="1"/>
          </p:cNvSpPr>
          <p:nvPr>
            <p:ph type="subTitle" idx="3"/>
          </p:nvPr>
        </p:nvSpPr>
        <p:spPr>
          <a:xfrm>
            <a:off x="4571999" y="1602450"/>
            <a:ext cx="4298399" cy="3188492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block unwanted access?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 </a:t>
            </a:r>
            <a:endParaRPr sz="1400" dirty="0"/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Roboto"/>
              </a:rPr>
              <a:t>Access to the sensitive file can be locally restricted to a specific user.</a:t>
            </a:r>
            <a:endParaRPr lang="en-US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Roboto"/>
              </a:rPr>
              <a:t>This way, someone who gets a shell as, e.g., www-data will not be able to read it.</a:t>
            </a:r>
            <a:endParaRPr lang="en-US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Roboto"/>
              </a:rPr>
              <a:t>In addition, the file should be encrypted at rest.</a:t>
            </a:r>
            <a:endParaRPr lang="en-US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</a:t>
            </a:r>
            <a:endParaRPr sz="1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23" name="Google Shape;1223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72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brute force attacks?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-Create alert to detect error codes or failure attempts.ex: Error(401)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What threshold would you set to activate this alarm?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Roboto"/>
              </a:rPr>
              <a:t>More than 100 requests per second for 5 seconds should trigger the alarm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/>
              </a:rPr>
              <a:t> 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25" name="Google Shape;1225;p72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block brute force attacks?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- 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Roboto"/>
              </a:rPr>
              <a:t>Configuring 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fail2ban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Roboto"/>
              </a:rPr>
              <a:t> or a similar utility would mitigate brute force attacks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400" dirty="0"/>
              <a:t>Account lockout policy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-</a:t>
            </a:r>
            <a:r>
              <a:rPr lang="en-US" sz="1400" dirty="0"/>
              <a:t>Ask users to answer a security response upon multiple failed logins</a:t>
            </a:r>
            <a:r>
              <a:rPr lang="en-US" sz="2000" dirty="0"/>
              <a:t>.</a:t>
            </a:r>
            <a:endParaRPr sz="1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Mitigation: Detecting the WebDAV Connection</a:t>
            </a:r>
            <a:endParaRPr dirty="0"/>
          </a:p>
        </p:txBody>
      </p:sp>
      <p:sp>
        <p:nvSpPr>
          <p:cNvPr id="1231" name="Google Shape;1231;p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73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access to this directory?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Roboto"/>
              </a:rPr>
              <a:t>Monitor access to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webdav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Roboto"/>
              </a:rPr>
              <a:t> with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Roboto"/>
              </a:rPr>
              <a:t>Filebeat</a:t>
            </a:r>
            <a:endParaRPr lang="en-US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Roboto"/>
              </a:rPr>
              <a:t>Fire an alarm on any read performed on      files within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webdav</a:t>
            </a:r>
            <a:endParaRPr lang="en-US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" sz="1400" dirty="0"/>
              <a:t>What threshold would you set to activate this alarm? </a:t>
            </a:r>
            <a:endParaRPr lang="en-US" sz="1400" dirty="0"/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sz="1400" dirty="0"/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Roboto"/>
              </a:rPr>
              <a:t>Simply fire the alarm whenever someone accesses the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webdav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Roboto"/>
              </a:rPr>
              <a:t>directory.</a:t>
            </a:r>
            <a:endParaRPr lang="en-US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Roboto"/>
              </a:rPr>
              <a:t>Ideally, whitelist valid IP addresses</a:t>
            </a:r>
            <a:endParaRPr lang="en-US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33" name="Google Shape;1233;p73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control access? </a:t>
            </a: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Roboto"/>
              </a:rPr>
              <a:t>Administrators must install and configure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Roboto"/>
              </a:rPr>
              <a:t>Filebeat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Roboto"/>
              </a:rPr>
              <a:t> on the host.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11"/>
              </a:rPr>
              <a:t>Removing this non-essential (extremely dangerous) directory would prevent any unauthorized access to the Corporate Server.</a:t>
            </a:r>
            <a:endParaRPr lang="en-US" sz="1400" b="0" i="0" u="none" strike="noStrike" dirty="0">
              <a:solidFill>
                <a:srgbClr val="000000"/>
              </a:solidFill>
              <a:effectLst/>
              <a:latin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39" name="Google Shape;1239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74"/>
          <p:cNvSpPr txBox="1">
            <a:spLocks noGrp="1"/>
          </p:cNvSpPr>
          <p:nvPr>
            <p:ph type="subTitle" idx="2"/>
          </p:nvPr>
        </p:nvSpPr>
        <p:spPr>
          <a:xfrm>
            <a:off x="0" y="16148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file uploads? </a:t>
            </a:r>
          </a:p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Roboto"/>
              </a:rPr>
              <a:t>- Alarms should fire upon receipt of any POST request containing form or file data of a disallowed file type</a:t>
            </a:r>
            <a:r>
              <a:rPr lang="en-US" sz="1400" dirty="0"/>
              <a:t> .php</a:t>
            </a:r>
            <a:endParaRPr lang="en-US" sz="14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What threshold would you set to activate this alarm? </a:t>
            </a:r>
            <a:endParaRPr lang="en-US" sz="1400" dirty="0"/>
          </a:p>
          <a:p>
            <a:pPr>
              <a:buClr>
                <a:schemeClr val="dk1"/>
              </a:buClr>
              <a:buSzPts val="1100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Roboto"/>
              </a:rPr>
              <a:t>- The alarm should fire whenever users upload a forbidden file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/>
              </a:rPr>
              <a:t>.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41" name="Google Shape;1241;p74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block file uploads?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Roboto"/>
              </a:rPr>
              <a:t>Write permissions can be restricted on the host.</a:t>
            </a:r>
            <a:endParaRPr lang="en-US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Roboto"/>
              </a:rPr>
              <a:t>Uploads can be isolated into a dedicated storage partition.</a:t>
            </a:r>
            <a:endParaRPr lang="en-US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Roboto"/>
              </a:rPr>
              <a:t>Filebeat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Roboto"/>
              </a:rPr>
              <a:t> should be enabled and configured.</a:t>
            </a:r>
            <a:endParaRPr lang="en-US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This document contains the following sections:</a:t>
            </a:r>
            <a:endParaRPr dirty="0"/>
          </a:p>
        </p:txBody>
      </p:sp>
      <p:sp>
        <p:nvSpPr>
          <p:cNvPr id="1026" name="Google Shape;1026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4</a:t>
            </a:fld>
            <a:endParaRPr sz="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>
            <a:spLocks noGrp="1"/>
          </p:cNvSpPr>
          <p:nvPr>
            <p:ph type="body" idx="2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b="1" dirty="0"/>
              <a:t>[Insert Here]</a:t>
            </a:r>
            <a:endParaRPr sz="1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/>
              <a:t>Use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draw.io</a:t>
            </a:r>
            <a:r>
              <a:rPr lang="en" dirty="0">
                <a:solidFill>
                  <a:schemeClr val="dk1"/>
                </a:solidFill>
              </a:rPr>
              <a:t> to create</a:t>
            </a:r>
            <a:r>
              <a:rPr lang="en" dirty="0"/>
              <a:t> a diagram of the network.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Add your diagram to this slide and fill out the data in the sidebar.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dirty="0"/>
          </a:p>
        </p:txBody>
      </p:sp>
      <p:sp>
        <p:nvSpPr>
          <p:cNvPr id="1058" name="Google Shape;1058;p57"/>
          <p:cNvSpPr txBox="1">
            <a:spLocks noGrp="1"/>
          </p:cNvSpPr>
          <p:nvPr>
            <p:ph type="subTitle" idx="3"/>
          </p:nvPr>
        </p:nvSpPr>
        <p:spPr>
          <a:xfrm>
            <a:off x="6972299" y="910475"/>
            <a:ext cx="1965961" cy="3784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12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Address Range:</a:t>
            </a:r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Roboto"/>
              </a:rPr>
              <a:t>192.168.1.0/24</a:t>
            </a:r>
            <a:endParaRPr sz="12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Netmask:</a:t>
            </a:r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Roboto"/>
              </a:rPr>
              <a:t>255.255.255.0</a:t>
            </a:r>
            <a:endParaRPr sz="12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Gateway:</a:t>
            </a:r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Roboto"/>
              </a:rPr>
              <a:t>192.168.1.1</a:t>
            </a:r>
            <a:endParaRPr sz="12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200" b="1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/>
              </a:rPr>
              <a:t> </a:t>
            </a:r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Roboto"/>
              </a:rPr>
              <a:t>192.168.1.90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</a:t>
            </a:r>
            <a:r>
              <a:rPr lang="en" sz="1400" b="1" dirty="0"/>
              <a:t>: </a:t>
            </a:r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Roboto"/>
              </a:rPr>
              <a:t>Linux</a:t>
            </a:r>
            <a:endParaRPr sz="1200" b="1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" dirty="0"/>
              <a:t>Hostname:</a:t>
            </a:r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Roboto"/>
              </a:rPr>
              <a:t>Kali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</a:t>
            </a:r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Roboto"/>
              </a:rPr>
              <a:t>192.168.1.100</a:t>
            </a:r>
            <a:endParaRPr sz="12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</a:t>
            </a:r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Roboto"/>
              </a:rPr>
              <a:t>Linux</a:t>
            </a:r>
            <a:endParaRPr sz="12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</a:t>
            </a:r>
            <a:r>
              <a:rPr lang="en" sz="1200" b="1" dirty="0"/>
              <a:t>Elk</a:t>
            </a:r>
            <a:endParaRPr sz="12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</a:t>
            </a:r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Roboto"/>
              </a:rPr>
              <a:t>192.168.1.105</a:t>
            </a:r>
            <a:endParaRPr sz="12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</a:t>
            </a:r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Roboto"/>
              </a:rPr>
              <a:t>Linux</a:t>
            </a:r>
            <a:endParaRPr sz="12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</a:t>
            </a:r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Roboto"/>
              </a:rPr>
              <a:t>Capstone</a:t>
            </a:r>
            <a:endParaRPr sz="12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9" name="Google Shape;1059;p57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>
            <a:spLocks noGrp="1"/>
          </p:cNvSpPr>
          <p:nvPr>
            <p:ph type="subTitle" idx="4"/>
          </p:nvPr>
        </p:nvSpPr>
        <p:spPr>
          <a:xfrm>
            <a:off x="-12300" y="4808075"/>
            <a:ext cx="6984600" cy="335375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 descr="A view of a tiled wall&#10;&#10;Description automatically generated">
            <a:extLst>
              <a:ext uri="{FF2B5EF4-FFF2-40B4-BE49-F238E27FC236}">
                <a16:creationId xmlns:a16="http://schemas.microsoft.com/office/drawing/2014/main" id="{EAD46A2A-3640-4251-B8DD-C3BF34271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0475"/>
            <a:ext cx="6814975" cy="3897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6</a:t>
            </a:fld>
            <a:endParaRPr sz="600"/>
          </a:p>
        </p:txBody>
      </p:sp>
      <p:sp>
        <p:nvSpPr>
          <p:cNvPr id="1067" name="Google Shape;1067;p58"/>
          <p:cNvSpPr txBox="1">
            <a:spLocks noGrp="1"/>
          </p:cNvSpPr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Red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8" name="Google Shape;1068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4" name="Google Shape;1074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5" name="Google Shape;1075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76" name="Google Shape;1076;p59"/>
          <p:cNvGraphicFramePr/>
          <p:nvPr>
            <p:extLst>
              <p:ext uri="{D42A27DB-BD31-4B8C-83A1-F6EECF244321}">
                <p14:modId xmlns:p14="http://schemas.microsoft.com/office/powerpoint/2010/main" val="2544303916"/>
              </p:ext>
            </p:extLst>
          </p:nvPr>
        </p:nvGraphicFramePr>
        <p:xfrm>
          <a:off x="419800" y="1198750"/>
          <a:ext cx="8346600" cy="3577125"/>
        </p:xfrm>
        <a:graphic>
          <a:graphicData uri="http://schemas.openxmlformats.org/drawingml/2006/table">
            <a:tbl>
              <a:tblPr>
                <a:noFill/>
                <a:tableStyleId>{A71D5EF5-595C-4DCC-BABB-C1FCDDAE8200}</a:tableStyleId>
              </a:tblPr>
              <a:tblGrid>
                <a:gridCol w="27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 machine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Penetration testing system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Victim</a:t>
                      </a:r>
                      <a:r>
                        <a:rPr lang="en-US" sz="1200" baseline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machine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aseline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Transfer log data to Elk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 server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Monitor all the logs through</a:t>
                      </a:r>
                      <a:r>
                        <a:rPr lang="en-US" sz="1200" baseline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200" baseline="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Kibana</a:t>
                      </a:r>
                      <a:r>
                        <a:rPr lang="en-US" sz="1200" baseline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(</a:t>
                      </a:r>
                      <a:r>
                        <a:rPr lang="en-US" sz="1200" baseline="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Packetbeat</a:t>
                      </a:r>
                      <a:r>
                        <a:rPr lang="en-US" sz="1200" baseline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US" sz="1200" baseline="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metricbeat</a:t>
                      </a:r>
                      <a:r>
                        <a:rPr lang="en-US" sz="1200" baseline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and </a:t>
                      </a:r>
                      <a:r>
                        <a:rPr lang="en-US" sz="1200" baseline="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Filebeat</a:t>
                      </a:r>
                      <a:r>
                        <a:rPr lang="en-US" sz="1200" baseline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82" name="Google Shape;1082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3" name="Google Shape;1083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84" name="Google Shape;1084;p60"/>
          <p:cNvGraphicFramePr/>
          <p:nvPr>
            <p:extLst>
              <p:ext uri="{D42A27DB-BD31-4B8C-83A1-F6EECF244321}">
                <p14:modId xmlns:p14="http://schemas.microsoft.com/office/powerpoint/2010/main" val="1587538411"/>
              </p:ext>
            </p:extLst>
          </p:nvPr>
        </p:nvGraphicFramePr>
        <p:xfrm>
          <a:off x="467150" y="1201900"/>
          <a:ext cx="8362500" cy="3958262"/>
        </p:xfrm>
        <a:graphic>
          <a:graphicData uri="http://schemas.openxmlformats.org/drawingml/2006/table">
            <a:tbl>
              <a:tblPr>
                <a:noFill/>
                <a:tableStyleId>{A71D5EF5-595C-4DCC-BABB-C1FCDDAE8200}</a:tableStyleId>
              </a:tblPr>
              <a:tblGrid>
                <a:gridCol w="278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33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Directory Listing Enabled on Apache Web Server p</a:t>
                      </a:r>
                      <a:r>
                        <a:rPr lang="en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ort</a:t>
                      </a:r>
                      <a:r>
                        <a:rPr lang="en" sz="1200" i="1" baseline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80 is open</a:t>
                      </a:r>
                      <a:r>
                        <a:rPr lang="en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.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Able to use browser to read full contents of directories on Capstone Apache web server</a:t>
                      </a:r>
                      <a:r>
                        <a:rPr lang="en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. </a:t>
                      </a: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Files revealed user Ashton is the administrator for the directory: /</a:t>
                      </a:r>
                      <a:r>
                        <a:rPr lang="en-US" sz="1200" dirty="0" err="1"/>
                        <a:t>company_folders</a:t>
                      </a:r>
                      <a:r>
                        <a:rPr lang="en-US" sz="1200" dirty="0"/>
                        <a:t>/</a:t>
                      </a:r>
                      <a:r>
                        <a:rPr lang="en-US" sz="1200" dirty="0" err="1"/>
                        <a:t>secret_folder</a:t>
                      </a:r>
                      <a:r>
                        <a:rPr lang="en-US" sz="1200" dirty="0"/>
                        <a:t>/</a:t>
                      </a: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</a:t>
                      </a:r>
                      <a:r>
                        <a:rPr lang="en" sz="1200" baseline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password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Password was weak ( less than 8 characters, no special characters)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Brute force provided access to: /</a:t>
                      </a:r>
                      <a:r>
                        <a:rPr lang="en-US" sz="1200" dirty="0" err="1"/>
                        <a:t>secret_folder</a:t>
                      </a:r>
                      <a:r>
                        <a:rPr lang="en-US" sz="1200" dirty="0"/>
                        <a:t>/ Password hash for Ryan dav://192.168.1.105/webdav/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baseline="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Sensitive Data	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400" b="1" i="1" u="none" strike="noStrike" cap="none" baseline="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 discovered in non-secure location</a:t>
                      </a:r>
                      <a:r>
                        <a:rPr lang="it-IT" sz="1400" b="0" i="0" u="none" strike="noStrike" cap="none" baseline="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	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400" b="0" i="0" u="none" strike="noStrike" cap="none" baseline="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Attacker will be able to continue to escalate privileges	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PHP reverse shell back door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 were able to create</a:t>
                      </a:r>
                      <a:r>
                        <a:rPr lang="en-US" sz="1200" baseline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a reverse shell on web server</a:t>
                      </a:r>
                      <a:endParaRPr lang="en-US"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</a:t>
                      </a:r>
                      <a:r>
                        <a:rPr lang="en-US" sz="1200" dirty="0"/>
                        <a:t>emote backdoor shell access to Capstone Apache web server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Exploitation: [</a:t>
            </a:r>
            <a:r>
              <a:rPr lang="en-US" dirty="0"/>
              <a:t>Directory Listing Enabled on Apache</a:t>
            </a:r>
            <a:r>
              <a:rPr lang="en" dirty="0"/>
              <a:t>]</a:t>
            </a:r>
            <a:endParaRPr dirty="0"/>
          </a:p>
        </p:txBody>
      </p:sp>
      <p:sp>
        <p:nvSpPr>
          <p:cNvPr id="1090" name="Google Shape;1090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Nmap Network scan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Browser to explore 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Navigating 192.168.1.105/ with any web browser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3" name="Google Shape;1093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9" name="Google Shape;1099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61"/>
          <p:cNvSpPr txBox="1"/>
          <p:nvPr/>
        </p:nvSpPr>
        <p:spPr>
          <a:xfrm>
            <a:off x="3511600" y="1539767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Granted access to company secret file and folders through HTTP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This directory is password protected but easy to brute-force.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sz="1200" dirty="0"/>
              <a:t>Found Ashton is the admin for /</a:t>
            </a:r>
            <a:r>
              <a:rPr lang="en-US" sz="1200" dirty="0" err="1"/>
              <a:t>company_folders</a:t>
            </a:r>
            <a:r>
              <a:rPr lang="en-US" sz="1200" dirty="0"/>
              <a:t>/</a:t>
            </a:r>
            <a:r>
              <a:rPr lang="en-US" sz="1200" dirty="0" err="1"/>
              <a:t>secret_folder</a:t>
            </a:r>
            <a:r>
              <a:rPr lang="en-US" sz="1200" dirty="0"/>
              <a:t>/ 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1" name="Google Shape;1101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2" name="Google Shape;1102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3" name="Google Shape;1103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4" name="Google Shape;1104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61"/>
          <p:cNvSpPr txBox="1"/>
          <p:nvPr/>
        </p:nvSpPr>
        <p:spPr>
          <a:xfrm>
            <a:off x="6283376" y="1124465"/>
            <a:ext cx="2677232" cy="334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.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30161E2-5C96-4D1A-BCF5-A233EBB0D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925" y="1480518"/>
            <a:ext cx="2604683" cy="1491673"/>
          </a:xfrm>
          <a:prstGeom prst="rect">
            <a:avLst/>
          </a:prstGeom>
        </p:spPr>
      </p:pic>
      <p:pic>
        <p:nvPicPr>
          <p:cNvPr id="5" name="Picture 4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64841724-9FE9-4B63-9BC8-605B01B81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375" y="2972191"/>
            <a:ext cx="2604683" cy="194445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</TotalTime>
  <Words>1551</Words>
  <Application>Microsoft Office PowerPoint</Application>
  <PresentationFormat>On-screen Show (16:9)</PresentationFormat>
  <Paragraphs>251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11</vt:lpstr>
      <vt:lpstr>12</vt:lpstr>
      <vt:lpstr>Arial</vt:lpstr>
      <vt:lpstr>Courier New</vt:lpstr>
      <vt:lpstr>Roboto</vt:lpstr>
      <vt:lpstr>Roboto Black</vt:lpstr>
      <vt:lpstr>Roboto Light</vt:lpstr>
      <vt:lpstr>Roboto Medium</vt:lpstr>
      <vt:lpstr>Roboto Thin</vt:lpstr>
      <vt:lpstr>Simple Light</vt:lpstr>
      <vt:lpstr>Capstone Engagement Assessment, Analysis,  and Hardening of a Vulnerable System</vt:lpstr>
      <vt:lpstr>Red Team And Blue Team Exercise</vt:lpstr>
      <vt:lpstr>Table of Contents </vt:lpstr>
      <vt:lpstr>Network Topology </vt:lpstr>
      <vt:lpstr>Network Topology</vt:lpstr>
      <vt:lpstr>Red Team Security Assessment </vt:lpstr>
      <vt:lpstr>Recon: Describing the Target</vt:lpstr>
      <vt:lpstr>Vulnerability Assessment</vt:lpstr>
      <vt:lpstr>Exploitation: [Directory Listing Enabled on Apache]</vt:lpstr>
      <vt:lpstr>Exploitation: [Weak Password,unauthorized file Upload]</vt:lpstr>
      <vt:lpstr>Exploitation: [Sensitive Data]</vt:lpstr>
      <vt:lpstr>Exploitation: [Reverse shell/php.shell Backdoor]</vt:lpstr>
      <vt:lpstr>Blue Team Log Analysis and  Attack Characterization</vt:lpstr>
      <vt:lpstr>Analysis: Identifying the Port Scan</vt:lpstr>
      <vt:lpstr>Analysis: Finding the Request for the Hidden Directory</vt:lpstr>
      <vt:lpstr>Analysis: Uncovering the Brute Force Attack</vt:lpstr>
      <vt:lpstr>Analysis: Finding the WebDAV Connection</vt:lpstr>
      <vt:lpstr>Blue Team Proposed Alarms and  Mitigation Strategies</vt:lpstr>
      <vt:lpstr>Mitigation: Blocking the Port Scan</vt:lpstr>
      <vt:lpstr>Mitigation: Finding the Request for the Hidden Directory</vt:lpstr>
      <vt:lpstr>Mitigation: Preventing Brute Force Attacks</vt:lpstr>
      <vt:lpstr>Mitigation: Detecting the WebDAV Connection</vt:lpstr>
      <vt:lpstr>Mitigation: Identifying Reverse Shell Uploads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Engagement Assessment, Analysis,  and Hardening of a Vulnerable System</dc:title>
  <dc:creator>younes berr</dc:creator>
  <cp:lastModifiedBy>Berregui, Younes</cp:lastModifiedBy>
  <cp:revision>30</cp:revision>
  <dcterms:modified xsi:type="dcterms:W3CDTF">2020-10-24T20:43:27Z</dcterms:modified>
</cp:coreProperties>
</file>